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4" r:id="rId4"/>
    <p:sldId id="261" r:id="rId5"/>
    <p:sldId id="281" r:id="rId6"/>
    <p:sldId id="275" r:id="rId7"/>
    <p:sldId id="267" r:id="rId8"/>
    <p:sldId id="279" r:id="rId9"/>
    <p:sldId id="268" r:id="rId10"/>
    <p:sldId id="282" r:id="rId11"/>
    <p:sldId id="283" r:id="rId12"/>
    <p:sldId id="284" r:id="rId13"/>
    <p:sldId id="269" r:id="rId14"/>
    <p:sldId id="270" r:id="rId15"/>
    <p:sldId id="280" r:id="rId16"/>
  </p:sldIdLst>
  <p:sldSz cx="24384000" cy="13716000"/>
  <p:notesSz cx="6858000" cy="9144000"/>
  <p:embeddedFontLst>
    <p:embeddedFont>
      <p:font typeface="Poppins" panose="020B0604020202020204" charset="0"/>
      <p:regular r:id="rId18"/>
      <p:bold r:id="rId19"/>
      <p:italic r:id="rId20"/>
      <p:boldItalic r:id="rId21"/>
    </p:embeddedFont>
    <p:embeddedFont>
      <p:font typeface="Montserrat" panose="020B0604020202020204" charset="-52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Xb/mjvswv2cXH3F9M2Q0XgVQq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Акбаров Жамшид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76D5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0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3386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524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7778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828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375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18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57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70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63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910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99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21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58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hoto">
  <p:cSld name="Blank with phot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7"/>
          <p:cNvSpPr>
            <a:spLocks noGrp="1"/>
          </p:cNvSpPr>
          <p:nvPr>
            <p:ph type="pic" idx="2"/>
          </p:nvPr>
        </p:nvSpPr>
        <p:spPr>
          <a:xfrm>
            <a:off x="1460864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" name="Google Shape;10;p27"/>
          <p:cNvSpPr>
            <a:spLocks noGrp="1"/>
          </p:cNvSpPr>
          <p:nvPr>
            <p:ph type="pic" idx="3"/>
          </p:nvPr>
        </p:nvSpPr>
        <p:spPr>
          <a:xfrm>
            <a:off x="6863408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" name="Google Shape;11;p27"/>
          <p:cNvSpPr>
            <a:spLocks noGrp="1"/>
          </p:cNvSpPr>
          <p:nvPr>
            <p:ph type="pic" idx="4"/>
          </p:nvPr>
        </p:nvSpPr>
        <p:spPr>
          <a:xfrm>
            <a:off x="12265952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2" name="Google Shape;12;p27"/>
          <p:cNvSpPr>
            <a:spLocks noGrp="1"/>
          </p:cNvSpPr>
          <p:nvPr>
            <p:ph type="pic" idx="5"/>
          </p:nvPr>
        </p:nvSpPr>
        <p:spPr>
          <a:xfrm>
            <a:off x="17668497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" name="Google Shape;13;p27"/>
          <p:cNvSpPr>
            <a:spLocks noGrp="1"/>
          </p:cNvSpPr>
          <p:nvPr>
            <p:ph type="pic" idx="6"/>
          </p:nvPr>
        </p:nvSpPr>
        <p:spPr>
          <a:xfrm>
            <a:off x="1460864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" name="Google Shape;14;p27"/>
          <p:cNvSpPr>
            <a:spLocks noGrp="1"/>
          </p:cNvSpPr>
          <p:nvPr>
            <p:ph type="pic" idx="7"/>
          </p:nvPr>
        </p:nvSpPr>
        <p:spPr>
          <a:xfrm>
            <a:off x="6863408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" name="Google Shape;15;p27"/>
          <p:cNvSpPr>
            <a:spLocks noGrp="1"/>
          </p:cNvSpPr>
          <p:nvPr>
            <p:ph type="pic" idx="8"/>
          </p:nvPr>
        </p:nvSpPr>
        <p:spPr>
          <a:xfrm>
            <a:off x="12265952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6" name="Google Shape;16;p27"/>
          <p:cNvSpPr>
            <a:spLocks noGrp="1"/>
          </p:cNvSpPr>
          <p:nvPr>
            <p:ph type="pic" idx="9"/>
          </p:nvPr>
        </p:nvSpPr>
        <p:spPr>
          <a:xfrm>
            <a:off x="17668497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hoto">
  <p:cSld name="Slide with phot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>
            <a:spLocks noGrp="1"/>
          </p:cNvSpPr>
          <p:nvPr>
            <p:ph type="pic" idx="2"/>
          </p:nvPr>
        </p:nvSpPr>
        <p:spPr>
          <a:xfrm>
            <a:off x="1460864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7" name="Google Shape;27;p29"/>
          <p:cNvSpPr>
            <a:spLocks noGrp="1"/>
          </p:cNvSpPr>
          <p:nvPr>
            <p:ph type="pic" idx="3"/>
          </p:nvPr>
        </p:nvSpPr>
        <p:spPr>
          <a:xfrm>
            <a:off x="6863408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8" name="Google Shape;28;p29"/>
          <p:cNvSpPr>
            <a:spLocks noGrp="1"/>
          </p:cNvSpPr>
          <p:nvPr>
            <p:ph type="pic" idx="4"/>
          </p:nvPr>
        </p:nvSpPr>
        <p:spPr>
          <a:xfrm>
            <a:off x="12265952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" name="Google Shape;29;p29"/>
          <p:cNvSpPr>
            <a:spLocks noGrp="1"/>
          </p:cNvSpPr>
          <p:nvPr>
            <p:ph type="pic" idx="5"/>
          </p:nvPr>
        </p:nvSpPr>
        <p:spPr>
          <a:xfrm>
            <a:off x="17668497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" name="Google Shape;30;p29"/>
          <p:cNvSpPr>
            <a:spLocks noGrp="1"/>
          </p:cNvSpPr>
          <p:nvPr>
            <p:ph type="pic" idx="6"/>
          </p:nvPr>
        </p:nvSpPr>
        <p:spPr>
          <a:xfrm>
            <a:off x="1460864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" name="Google Shape;31;p29"/>
          <p:cNvSpPr>
            <a:spLocks noGrp="1"/>
          </p:cNvSpPr>
          <p:nvPr>
            <p:ph type="pic" idx="7"/>
          </p:nvPr>
        </p:nvSpPr>
        <p:spPr>
          <a:xfrm>
            <a:off x="6863408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" name="Google Shape;32;p29"/>
          <p:cNvSpPr>
            <a:spLocks noGrp="1"/>
          </p:cNvSpPr>
          <p:nvPr>
            <p:ph type="pic" idx="8"/>
          </p:nvPr>
        </p:nvSpPr>
        <p:spPr>
          <a:xfrm>
            <a:off x="12265952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" name="Google Shape;33;p29"/>
          <p:cNvSpPr>
            <a:spLocks noGrp="1"/>
          </p:cNvSpPr>
          <p:nvPr>
            <p:ph type="pic" idx="9"/>
          </p:nvPr>
        </p:nvSpPr>
        <p:spPr>
          <a:xfrm>
            <a:off x="17668497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4" name="Google Shape;34;p29"/>
          <p:cNvSpPr txBox="1">
            <a:spLocks noGrp="1"/>
          </p:cNvSpPr>
          <p:nvPr>
            <p:ph type="sldNum" idx="12"/>
          </p:nvPr>
        </p:nvSpPr>
        <p:spPr>
          <a:xfrm>
            <a:off x="22488525" y="12347575"/>
            <a:ext cx="8953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" name="Google Shape;35;p29"/>
          <p:cNvGrpSpPr/>
          <p:nvPr/>
        </p:nvGrpSpPr>
        <p:grpSpPr>
          <a:xfrm>
            <a:off x="1966864" y="12042576"/>
            <a:ext cx="2206145" cy="825937"/>
            <a:chOff x="5233327" y="11805083"/>
            <a:chExt cx="2206145" cy="825937"/>
          </a:xfrm>
        </p:grpSpPr>
        <p:sp>
          <p:nvSpPr>
            <p:cNvPr id="36" name="Google Shape;36;p29"/>
            <p:cNvSpPr txBox="1"/>
            <p:nvPr/>
          </p:nvSpPr>
          <p:spPr>
            <a:xfrm>
              <a:off x="5279232" y="11805083"/>
              <a:ext cx="2160240" cy="558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r>
                <a:rPr lang="en-US" sz="2800" b="1" i="0" u="none" strike="noStrike" cap="none">
                  <a:solidFill>
                    <a:srgbClr val="1F1F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DESIGN</a:t>
              </a:r>
              <a:endParaRPr sz="2800" b="1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" name="Google Shape;37;p29"/>
            <p:cNvSpPr/>
            <p:nvPr/>
          </p:nvSpPr>
          <p:spPr>
            <a:xfrm>
              <a:off x="5233327" y="12150889"/>
              <a:ext cx="2206145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1F1F1F"/>
                  </a:solidFill>
                  <a:latin typeface="Open Sans"/>
                  <a:ea typeface="Open Sans"/>
                  <a:cs typeface="Open Sans"/>
                  <a:sym typeface="Open Sans"/>
                </a:rPr>
                <a:t>by HiSlide.io</a:t>
              </a:r>
              <a:endParaRPr sz="1400" b="0" i="0" u="none" strike="noStrike" cap="none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dark">
  <p:cSld name="1_Blank dar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808C"/>
              </a:buClr>
              <a:buSzPts val="2000"/>
              <a:buFont typeface="Poppins"/>
              <a:buNone/>
            </a:pPr>
            <a:endParaRPr sz="2000" b="0" i="0" u="none" strike="noStrike" cap="none">
              <a:solidFill>
                <a:srgbClr val="7480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2120900" y="2278063"/>
            <a:ext cx="20627975" cy="21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2271713" y="4670425"/>
            <a:ext cx="20477162" cy="70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marR="0" lvl="0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/>
        </p:nvSpPr>
        <p:spPr>
          <a:xfrm>
            <a:off x="1214800" y="5958749"/>
            <a:ext cx="10171135" cy="76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ru-RU" sz="3600" b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Выпускная квалификационная работа</a:t>
            </a:r>
            <a:endParaRPr sz="36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23209250" y="1096962"/>
            <a:ext cx="1174750" cy="115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808C"/>
              </a:buClr>
              <a:buSzPts val="2000"/>
              <a:buFont typeface="Poppins"/>
              <a:buNone/>
            </a:pPr>
            <a:endParaRPr sz="2000" b="0" i="0" u="none" strike="noStrike" cap="none">
              <a:solidFill>
                <a:srgbClr val="7480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16;p4"/>
          <p:cNvSpPr txBox="1"/>
          <p:nvPr/>
        </p:nvSpPr>
        <p:spPr>
          <a:xfrm>
            <a:off x="1214800" y="1986649"/>
            <a:ext cx="21440390" cy="305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80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Проектирование и разработка приложения для интеллектуальной обработки изображений</a:t>
            </a:r>
            <a:endParaRPr sz="8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14800" y="11120529"/>
            <a:ext cx="143455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Автор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– Студент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</a:t>
            </a:r>
            <a:r>
              <a:rPr lang="ru-RU" sz="4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ПИо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Гончаров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Игорь Валерьевич </a:t>
            </a:r>
          </a:p>
          <a:p>
            <a:r>
              <a:rPr lang="ru-RU" sz="4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Руководитель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ru-RU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Бабикова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Надежда Николаевна </a:t>
            </a:r>
            <a:endParaRPr lang="ru-RU" sz="4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399889" y="333837"/>
            <a:ext cx="13350618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КАК </a:t>
            </a:r>
            <a:r>
              <a:rPr lang="ru-RU" sz="7200" b="1" dirty="0" smtClean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ДОЛГО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НУЖНО ОБУЧАТЬ?</a:t>
            </a:r>
            <a:endParaRPr sz="72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731925" y="267333"/>
            <a:ext cx="12421757" cy="6444018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399889" y="3381555"/>
            <a:ext cx="10434888" cy="8591909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5"/>
          <a:stretch>
            <a:fillRect/>
          </a:stretch>
        </p:blipFill>
        <p:spPr>
          <a:xfrm>
            <a:off x="11731925" y="6711351"/>
            <a:ext cx="12421757" cy="62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040008" y="1261975"/>
            <a:ext cx="16584461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РЕЗУЛЬТАТ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8" y="3258403"/>
            <a:ext cx="23341058" cy="883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040008" y="1261975"/>
            <a:ext cx="16584461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РЕЗУЛЬТАТ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" y="3275655"/>
            <a:ext cx="18586071" cy="933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5" y="905141"/>
            <a:ext cx="1470775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WEB-</a:t>
            </a: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91956" y="2955673"/>
            <a:ext cx="18605404" cy="104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1590804" y="910558"/>
            <a:ext cx="1745095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Направление </a:t>
            </a:r>
            <a:r>
              <a:rPr lang="ru-RU" sz="100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для дальнейшей работы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4" y="6721009"/>
            <a:ext cx="1799465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Увеличение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качества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обработки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Расширение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функционала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приложения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834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1590805" y="910558"/>
            <a:ext cx="10233766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5" y="3236404"/>
            <a:ext cx="17994653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Результат данной дипломной работы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 готовая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сверточная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нейронная сеть архитектуры U-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net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для работы с изображениями и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web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-приложение для нее. 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Были рассмотрены основные актуальные методы обработки изображений с использованием нейронных сетей и библиотек компьютерного зрения, а также методы их обучения и оценки качества, рассмотрен процесс создания клиентского приложения для данной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42540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1590805" y="1568901"/>
            <a:ext cx="19588676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Объектом исследования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являются методы улучшения качества изображений на основе нейронных сетей.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Предмет </a:t>
            </a:r>
            <a:r>
              <a:rPr lang="ru-RU" sz="3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исследования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 методы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создания нейронных сетей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lvl="0">
              <a:lnSpc>
                <a:spcPct val="150000"/>
              </a:lnSpc>
            </a:pP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Цель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создание нейронной сети (и клиентского приложения для нее) и ее обучение на подготовленном наборе типовых изображений, для дальнейшего ее использования в качестве инструмента улучшения изображений.</a:t>
            </a: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Google Shape;117;p4"/>
          <p:cNvSpPr/>
          <p:nvPr/>
        </p:nvSpPr>
        <p:spPr>
          <a:xfrm>
            <a:off x="1590805" y="8113301"/>
            <a:ext cx="20592791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Задачи исследования: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Анализ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предметной области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роектирование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нейронной сети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еализация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нейронной сети на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при помощи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бучение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сети и оценка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результатов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остроение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клиентского </a:t>
            </a:r>
            <a:r>
              <a:rPr lang="en-US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web-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приложения.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265129" y="822877"/>
            <a:ext cx="7446385" cy="9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54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НАБОРЫ ДАННЫХ</a:t>
            </a:r>
            <a:endParaRPr lang="en-US" sz="5400" b="1" dirty="0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Google Shape;117;p4"/>
          <p:cNvSpPr/>
          <p:nvPr/>
        </p:nvSpPr>
        <p:spPr>
          <a:xfrm>
            <a:off x="3209540" y="2137942"/>
            <a:ext cx="6470201" cy="157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ts val="5800"/>
              </a:lnSpc>
            </a:pPr>
            <a:r>
              <a:rPr lang="en-US" sz="40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Image Super </a:t>
            </a:r>
            <a:r>
              <a:rPr lang="en-US" sz="40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Resolution</a:t>
            </a:r>
            <a:endParaRPr lang="ru-RU" sz="4000" b="1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ts val="5800"/>
              </a:lnSpc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(855 примеров)</a:t>
            </a:r>
          </a:p>
        </p:txBody>
      </p:sp>
      <p:sp>
        <p:nvSpPr>
          <p:cNvPr id="7" name="Google Shape;117;p4"/>
          <p:cNvSpPr/>
          <p:nvPr/>
        </p:nvSpPr>
        <p:spPr>
          <a:xfrm>
            <a:off x="18226216" y="958034"/>
            <a:ext cx="5970823" cy="797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ru-RU" sz="32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Источник - сайт </a:t>
            </a:r>
            <a:r>
              <a:rPr lang="en-US" sz="3200" b="1" dirty="0" err="1" smtClean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endParaRPr lang="ru-RU" sz="32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2807834" y="3825564"/>
            <a:ext cx="7009150" cy="9883498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13643569" y="3610080"/>
            <a:ext cx="6866935" cy="10105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07570" y="2030199"/>
            <a:ext cx="9926115" cy="179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ts val="5800"/>
              </a:lnSpc>
            </a:pPr>
            <a:r>
              <a:rPr lang="en-US" sz="40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Landscape color and grayscale </a:t>
            </a:r>
            <a:r>
              <a:rPr lang="en-US" sz="40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images</a:t>
            </a:r>
            <a:endParaRPr lang="ru-RU" sz="4000" b="1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ts val="5800"/>
              </a:lnSpc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(7129 – примеров)</a:t>
            </a:r>
            <a:endParaRPr lang="ru-RU" sz="4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2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5" y="1427493"/>
            <a:ext cx="14091782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ИНСТРУМЕНТАРИЙ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5" y="4542906"/>
            <a:ext cx="20592791" cy="70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Keras</a:t>
            </a:r>
            <a:endParaRPr lang="ru-RU" sz="6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57250" lvl="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Open</a:t>
            </a:r>
            <a:r>
              <a:rPr lang="ru-RU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</a:t>
            </a:r>
            <a:r>
              <a:rPr lang="en-US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901381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s://i.ytimg.com/vi/QYJJd2wLLww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2" b="20964"/>
          <a:stretch/>
        </p:blipFill>
        <p:spPr bwMode="auto">
          <a:xfrm>
            <a:off x="9826614" y="5221227"/>
            <a:ext cx="12192000" cy="394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7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5" y="1427493"/>
            <a:ext cx="14091782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ИНСТРУМЕНТАРИЙ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901381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 descr="https://gitlab.com/uploads/-/system/project/avatar/33045377/2507930-midd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81" b="9827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37" r="23324"/>
          <a:stretch/>
        </p:blipFill>
        <p:spPr bwMode="auto">
          <a:xfrm>
            <a:off x="3288269" y="3866421"/>
            <a:ext cx="3843118" cy="41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066728" y="3496429"/>
            <a:ext cx="6152646" cy="3515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600" b="1" dirty="0">
                <a:solidFill>
                  <a:srgbClr val="76D5FF"/>
                </a:solidFill>
                <a:latin typeface="Open Sans"/>
                <a:ea typeface="Open Sans"/>
                <a:cs typeface="Open Sans"/>
                <a:sym typeface="Open Sans"/>
              </a:rPr>
              <a:t>React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066728" y="9372201"/>
            <a:ext cx="829586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Express</a:t>
            </a:r>
            <a:endParaRPr lang="ru-RU" sz="3200" b="1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680" y="8907813"/>
            <a:ext cx="4460296" cy="35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707268" y="6000344"/>
            <a:ext cx="9645647" cy="4434024"/>
          </a:xfrm>
          <a:prstGeom prst="rect">
            <a:avLst/>
          </a:prstGeom>
        </p:spPr>
      </p:pic>
      <p:sp>
        <p:nvSpPr>
          <p:cNvPr id="6" name="Google Shape;117;p4"/>
          <p:cNvSpPr/>
          <p:nvPr/>
        </p:nvSpPr>
        <p:spPr>
          <a:xfrm>
            <a:off x="676404" y="540392"/>
            <a:ext cx="21324060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На данный момент </a:t>
            </a:r>
            <a:r>
              <a:rPr lang="ru-RU" sz="44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сверточная</a:t>
            </a: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нейронная сеть и ее модификации</a:t>
            </a:r>
          </a:p>
          <a:p>
            <a:pPr lvl="0">
              <a:lnSpc>
                <a:spcPct val="150000"/>
              </a:lnSpc>
            </a:pP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считаются лучшими по точности и скорости </a:t>
            </a:r>
            <a:r>
              <a:rPr lang="ru-RU" sz="4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алгоритмами для </a:t>
            </a: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классификации изображений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76" y="3993321"/>
            <a:ext cx="10282862" cy="90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9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4" y="1424125"/>
            <a:ext cx="1397904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ГИПЕРПАРАМЕТРЫ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4" y="3783213"/>
            <a:ext cx="17373601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размер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партии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batch_size</a:t>
            </a:r>
            <a:r>
              <a:rPr lang="en-US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число эпох (</a:t>
            </a:r>
            <a:r>
              <a:rPr lang="en-US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epochs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ранняя остановка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EarlyStopping</a:t>
            </a:r>
            <a:r>
              <a:rPr lang="en-US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алгоритм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оптимизации 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градиентного 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спуска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скорость обучения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learning_rate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937304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3170129" y="542137"/>
            <a:ext cx="18948000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8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СЕТИ </a:t>
            </a:r>
            <a:r>
              <a:rPr lang="en-US" sz="88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ru-RU" sz="88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88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net</a:t>
            </a:r>
            <a:endParaRPr sz="88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 descr="imag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8882" y="1986473"/>
            <a:ext cx="15096334" cy="115742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23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4" y="1328467"/>
            <a:ext cx="12387533" cy="1238753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08" y="1328467"/>
            <a:ext cx="12387534" cy="12387534"/>
          </a:xfrm>
          <a:prstGeom prst="rect">
            <a:avLst/>
          </a:prstGeom>
        </p:spPr>
      </p:pic>
      <p:sp>
        <p:nvSpPr>
          <p:cNvPr id="116" name="Google Shape;116;p4"/>
          <p:cNvSpPr txBox="1"/>
          <p:nvPr/>
        </p:nvSpPr>
        <p:spPr>
          <a:xfrm>
            <a:off x="1590805" y="244058"/>
            <a:ext cx="16584461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ПРОЦЕСС ОБУЧЕНИЯ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005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iDESIGN - color2">
      <a:dk1>
        <a:srgbClr val="292729"/>
      </a:dk1>
      <a:lt1>
        <a:srgbClr val="FDFCFF"/>
      </a:lt1>
      <a:dk2>
        <a:srgbClr val="292729"/>
      </a:dk2>
      <a:lt2>
        <a:srgbClr val="EDEAF0"/>
      </a:lt2>
      <a:accent1>
        <a:srgbClr val="DAD7DD"/>
      </a:accent1>
      <a:accent2>
        <a:srgbClr val="76D5FF"/>
      </a:accent2>
      <a:accent3>
        <a:srgbClr val="76D5FF"/>
      </a:accent3>
      <a:accent4>
        <a:srgbClr val="76D5FF"/>
      </a:accent4>
      <a:accent5>
        <a:srgbClr val="76D5FF"/>
      </a:accent5>
      <a:accent6>
        <a:srgbClr val="76D5FF"/>
      </a:accent6>
      <a:hlink>
        <a:srgbClr val="76D5FF"/>
      </a:hlink>
      <a:folHlink>
        <a:srgbClr val="76D5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267</Words>
  <Application>Microsoft Office PowerPoint</Application>
  <PresentationFormat>Произвольный</PresentationFormat>
  <Paragraphs>54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Poppins</vt:lpstr>
      <vt:lpstr>Montserrat</vt:lpstr>
      <vt:lpstr>Helvetica Neue</vt:lpstr>
      <vt:lpstr>Open Sans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RePack by Diakov</cp:lastModifiedBy>
  <cp:revision>156</cp:revision>
  <dcterms:modified xsi:type="dcterms:W3CDTF">2023-06-04T12:10:14Z</dcterms:modified>
</cp:coreProperties>
</file>